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5"/>
  </p:notesMasterIdLst>
  <p:sldIdLst>
    <p:sldId id="256" r:id="rId2"/>
    <p:sldId id="257" r:id="rId3"/>
    <p:sldId id="264" r:id="rId4"/>
    <p:sldId id="265" r:id="rId5"/>
    <p:sldId id="266" r:id="rId6"/>
    <p:sldId id="258" r:id="rId7"/>
    <p:sldId id="259" r:id="rId8"/>
    <p:sldId id="260" r:id="rId9"/>
    <p:sldId id="261" r:id="rId10"/>
    <p:sldId id="262" r:id="rId11"/>
    <p:sldId id="263"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F2E51-46D6-414D-A749-9F7223E06E01}" type="datetimeFigureOut">
              <a:rPr lang="en-US" smtClean="0"/>
              <a:t>3/13/2019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07B973-6043-4997-86AA-EFABD824B1C0}" type="slidenum">
              <a:rPr lang="en-US" smtClean="0"/>
              <a:t>‹#›</a:t>
            </a:fld>
            <a:endParaRPr lang="en-US"/>
          </a:p>
        </p:txBody>
      </p:sp>
    </p:spTree>
    <p:extLst>
      <p:ext uri="{BB962C8B-B14F-4D97-AF65-F5344CB8AC3E}">
        <p14:creationId xmlns:p14="http://schemas.microsoft.com/office/powerpoint/2010/main" val="3489778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07B973-6043-4997-86AA-EFABD824B1C0}" type="slidenum">
              <a:rPr lang="en-US" smtClean="0"/>
              <a:t>9</a:t>
            </a:fld>
            <a:endParaRPr lang="en-US"/>
          </a:p>
        </p:txBody>
      </p:sp>
    </p:spTree>
    <p:extLst>
      <p:ext uri="{BB962C8B-B14F-4D97-AF65-F5344CB8AC3E}">
        <p14:creationId xmlns:p14="http://schemas.microsoft.com/office/powerpoint/2010/main" val="253659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07B973-6043-4997-86AA-EFABD824B1C0}" type="slidenum">
              <a:rPr lang="en-US" smtClean="0"/>
              <a:t>10</a:t>
            </a:fld>
            <a:endParaRPr lang="en-US"/>
          </a:p>
        </p:txBody>
      </p:sp>
    </p:spTree>
    <p:extLst>
      <p:ext uri="{BB962C8B-B14F-4D97-AF65-F5344CB8AC3E}">
        <p14:creationId xmlns:p14="http://schemas.microsoft.com/office/powerpoint/2010/main" val="340823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07B973-6043-4997-86AA-EFABD824B1C0}" type="slidenum">
              <a:rPr lang="en-US" smtClean="0"/>
              <a:t>11</a:t>
            </a:fld>
            <a:endParaRPr lang="en-US"/>
          </a:p>
        </p:txBody>
      </p:sp>
    </p:spTree>
    <p:extLst>
      <p:ext uri="{BB962C8B-B14F-4D97-AF65-F5344CB8AC3E}">
        <p14:creationId xmlns:p14="http://schemas.microsoft.com/office/powerpoint/2010/main" val="2465126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1693504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3F00C8-4AB0-4F0E-B118-ACAF69A276AB}"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048077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3338911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39684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999522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451232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1713010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764985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3444248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1924258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160885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23F00C8-4AB0-4F0E-B118-ACAF69A276AB}"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327234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23F00C8-4AB0-4F0E-B118-ACAF69A276AB}" type="datetimeFigureOut">
              <a:rPr lang="en-US" smtClean="0"/>
              <a:t>3/13/2019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4131817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3205284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4282631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179829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3F00C8-4AB0-4F0E-B118-ACAF69A276AB}"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384708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23F00C8-4AB0-4F0E-B118-ACAF69A276AB}" type="datetimeFigureOut">
              <a:rPr lang="en-US" smtClean="0"/>
              <a:t>3/13/2019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910C0DC-2D21-4FFA-AE98-19BDEC690D31}" type="slidenum">
              <a:rPr lang="en-US" smtClean="0"/>
              <a:t>‹#›</a:t>
            </a:fld>
            <a:endParaRPr lang="en-US"/>
          </a:p>
        </p:txBody>
      </p:sp>
    </p:spTree>
    <p:extLst>
      <p:ext uri="{BB962C8B-B14F-4D97-AF65-F5344CB8AC3E}">
        <p14:creationId xmlns:p14="http://schemas.microsoft.com/office/powerpoint/2010/main" val="56616488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179321"/>
          </a:xfrm>
        </p:spPr>
        <p:txBody>
          <a:bodyPr/>
          <a:lstStyle/>
          <a:p>
            <a:r>
              <a:rPr lang="en-GB" dirty="0" smtClean="0"/>
              <a:t>Paperless Restaurant App</a:t>
            </a:r>
            <a:endParaRPr lang="en-US" dirty="0"/>
          </a:p>
        </p:txBody>
      </p:sp>
      <p:sp>
        <p:nvSpPr>
          <p:cNvPr id="3" name="Subtitle 2"/>
          <p:cNvSpPr>
            <a:spLocks noGrp="1"/>
          </p:cNvSpPr>
          <p:nvPr>
            <p:ph type="subTitle" idx="1"/>
          </p:nvPr>
        </p:nvSpPr>
        <p:spPr>
          <a:xfrm>
            <a:off x="684212" y="3091543"/>
            <a:ext cx="6400800" cy="2873828"/>
          </a:xfrm>
        </p:spPr>
        <p:txBody>
          <a:bodyPr>
            <a:normAutofit/>
          </a:bodyPr>
          <a:lstStyle/>
          <a:p>
            <a:r>
              <a:rPr lang="en-GB" dirty="0" smtClean="0"/>
              <a:t>Coursework 2</a:t>
            </a:r>
          </a:p>
          <a:p>
            <a:r>
              <a:rPr lang="en-GB" dirty="0" smtClean="0"/>
              <a:t>Group 3</a:t>
            </a:r>
          </a:p>
          <a:p>
            <a:pPr marL="342900" indent="-342900">
              <a:buFont typeface="Arial" panose="020B0604020202020204" pitchFamily="34" charset="0"/>
              <a:buChar char="•"/>
            </a:pPr>
            <a:r>
              <a:rPr lang="en-GB" sz="1700" dirty="0" smtClean="0"/>
              <a:t>Connor Partington</a:t>
            </a:r>
          </a:p>
          <a:p>
            <a:pPr marL="342900" indent="-342900">
              <a:buFont typeface="Arial" panose="020B0604020202020204" pitchFamily="34" charset="0"/>
              <a:buChar char="•"/>
            </a:pPr>
            <a:r>
              <a:rPr lang="en-US" sz="1700" dirty="0"/>
              <a:t>David </a:t>
            </a:r>
            <a:r>
              <a:rPr lang="en-US" sz="1700" dirty="0" smtClean="0"/>
              <a:t>Beattie</a:t>
            </a:r>
          </a:p>
          <a:p>
            <a:pPr marL="342900" indent="-342900">
              <a:buFont typeface="Arial" panose="020B0604020202020204" pitchFamily="34" charset="0"/>
              <a:buChar char="•"/>
            </a:pPr>
            <a:r>
              <a:rPr lang="en-US" sz="1700" dirty="0" smtClean="0"/>
              <a:t>Cody Lawson</a:t>
            </a:r>
          </a:p>
          <a:p>
            <a:pPr marL="342900" indent="-342900">
              <a:buFont typeface="Arial" panose="020B0604020202020204" pitchFamily="34" charset="0"/>
              <a:buChar char="•"/>
            </a:pPr>
            <a:r>
              <a:rPr lang="en-US" sz="1700" dirty="0" smtClean="0"/>
              <a:t>Luke </a:t>
            </a:r>
            <a:r>
              <a:rPr lang="en-US" sz="1700" dirty="0"/>
              <a:t>Mather </a:t>
            </a:r>
            <a:endParaRPr lang="en-US" sz="1700" dirty="0" smtClean="0"/>
          </a:p>
          <a:p>
            <a:pPr marL="342900" indent="-342900">
              <a:buFont typeface="Arial" panose="020B0604020202020204" pitchFamily="34" charset="0"/>
              <a:buChar char="•"/>
            </a:pPr>
            <a:r>
              <a:rPr lang="en-US" sz="1700" dirty="0" smtClean="0"/>
              <a:t>Scott Davies</a:t>
            </a:r>
            <a:endParaRPr lang="en-US" sz="1700" dirty="0"/>
          </a:p>
        </p:txBody>
      </p:sp>
    </p:spTree>
    <p:extLst>
      <p:ext uri="{BB962C8B-B14F-4D97-AF65-F5344CB8AC3E}">
        <p14:creationId xmlns:p14="http://schemas.microsoft.com/office/powerpoint/2010/main" val="13913065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3359832" cy="1400530"/>
          </a:xfrm>
        </p:spPr>
        <p:txBody>
          <a:bodyPr/>
          <a:lstStyle/>
          <a:p>
            <a:r>
              <a:rPr lang="en-GB" dirty="0" smtClean="0"/>
              <a:t>Admin View</a:t>
            </a:r>
            <a:endParaRPr lang="en-US" dirty="0"/>
          </a:p>
        </p:txBody>
      </p:sp>
      <p:sp>
        <p:nvSpPr>
          <p:cNvPr id="3" name="Content Placeholder 2"/>
          <p:cNvSpPr>
            <a:spLocks noGrp="1"/>
          </p:cNvSpPr>
          <p:nvPr>
            <p:ph idx="1"/>
          </p:nvPr>
        </p:nvSpPr>
        <p:spPr>
          <a:xfrm>
            <a:off x="646113" y="2052918"/>
            <a:ext cx="4527249" cy="4195481"/>
          </a:xfrm>
        </p:spPr>
        <p:txBody>
          <a:bodyPr/>
          <a:lstStyle/>
          <a:p>
            <a:r>
              <a:rPr lang="en-GB" dirty="0" smtClean="0"/>
              <a:t>Ability to add, delete, and update menu items</a:t>
            </a:r>
          </a:p>
          <a:p>
            <a:r>
              <a:rPr lang="en-US" dirty="0"/>
              <a:t>Dynamically updated</a:t>
            </a:r>
            <a:endParaRPr lang="en-GB" dirty="0" smtClean="0"/>
          </a:p>
          <a:p>
            <a:r>
              <a:rPr lang="en-GB" dirty="0" smtClean="0"/>
              <a:t>Full menu and prices can be viewed </a:t>
            </a:r>
          </a:p>
          <a:p>
            <a:r>
              <a:rPr lang="en-GB" dirty="0" smtClean="0"/>
              <a:t>Updates waiter view with changes </a:t>
            </a:r>
          </a:p>
          <a:p>
            <a:endParaRPr lang="en-US" dirty="0"/>
          </a:p>
        </p:txBody>
      </p:sp>
      <p:pic>
        <p:nvPicPr>
          <p:cNvPr id="4" name="Picture 3"/>
          <p:cNvPicPr>
            <a:picLocks noChangeAspect="1"/>
          </p:cNvPicPr>
          <p:nvPr/>
        </p:nvPicPr>
        <p:blipFill rotWithShape="1">
          <a:blip r:embed="rId3"/>
          <a:srcRect l="22786" t="19703" r="57714" b="9615"/>
          <a:stretch/>
        </p:blipFill>
        <p:spPr>
          <a:xfrm>
            <a:off x="5557363" y="1580605"/>
            <a:ext cx="2377440" cy="4667794"/>
          </a:xfrm>
          <a:prstGeom prst="rect">
            <a:avLst/>
          </a:prstGeom>
        </p:spPr>
      </p:pic>
      <p:pic>
        <p:nvPicPr>
          <p:cNvPr id="5" name="Picture 4"/>
          <p:cNvPicPr>
            <a:picLocks noChangeAspect="1"/>
          </p:cNvPicPr>
          <p:nvPr/>
        </p:nvPicPr>
        <p:blipFill rotWithShape="1">
          <a:blip r:embed="rId4"/>
          <a:srcRect l="24286" t="27879" r="59071" b="20033"/>
          <a:stretch/>
        </p:blipFill>
        <p:spPr>
          <a:xfrm>
            <a:off x="8670677" y="3135085"/>
            <a:ext cx="2029097" cy="3439886"/>
          </a:xfrm>
          <a:prstGeom prst="rect">
            <a:avLst/>
          </a:prstGeom>
        </p:spPr>
      </p:pic>
      <p:pic>
        <p:nvPicPr>
          <p:cNvPr id="6" name="Picture 5"/>
          <p:cNvPicPr>
            <a:picLocks noChangeAspect="1"/>
          </p:cNvPicPr>
          <p:nvPr/>
        </p:nvPicPr>
        <p:blipFill rotWithShape="1">
          <a:blip r:embed="rId5"/>
          <a:srcRect l="24571" t="28011" r="59143" b="56165"/>
          <a:stretch/>
        </p:blipFill>
        <p:spPr>
          <a:xfrm>
            <a:off x="8304916" y="1454331"/>
            <a:ext cx="1985554" cy="1045028"/>
          </a:xfrm>
          <a:prstGeom prst="rect">
            <a:avLst/>
          </a:prstGeom>
        </p:spPr>
      </p:pic>
      <p:pic>
        <p:nvPicPr>
          <p:cNvPr id="8" name="Picture 7"/>
          <p:cNvPicPr>
            <a:picLocks noChangeAspect="1"/>
          </p:cNvPicPr>
          <p:nvPr/>
        </p:nvPicPr>
        <p:blipFill rotWithShape="1">
          <a:blip r:embed="rId6"/>
          <a:srcRect l="24500" t="70341" r="59214" b="20165"/>
          <a:stretch/>
        </p:blipFill>
        <p:spPr>
          <a:xfrm>
            <a:off x="6589329" y="322215"/>
            <a:ext cx="1985554" cy="627018"/>
          </a:xfrm>
          <a:prstGeom prst="rect">
            <a:avLst/>
          </a:prstGeom>
        </p:spPr>
      </p:pic>
      <p:cxnSp>
        <p:nvCxnSpPr>
          <p:cNvPr id="10" name="Straight Arrow Connector 9"/>
          <p:cNvCxnSpPr>
            <a:stCxn id="5" idx="1"/>
          </p:cNvCxnSpPr>
          <p:nvPr/>
        </p:nvCxnSpPr>
        <p:spPr>
          <a:xfrm flipH="1">
            <a:off x="7503730" y="4855028"/>
            <a:ext cx="1166947" cy="49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p:cNvCxnSpPr>
          <p:nvPr/>
        </p:nvCxnSpPr>
        <p:spPr>
          <a:xfrm flipH="1">
            <a:off x="7582106" y="2499359"/>
            <a:ext cx="1715587" cy="505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2"/>
          </p:cNvCxnSpPr>
          <p:nvPr/>
        </p:nvCxnSpPr>
        <p:spPr>
          <a:xfrm>
            <a:off x="7582106" y="949233"/>
            <a:ext cx="862149" cy="1410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1270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3351123" cy="1400530"/>
          </a:xfrm>
        </p:spPr>
        <p:txBody>
          <a:bodyPr/>
          <a:lstStyle/>
          <a:p>
            <a:r>
              <a:rPr lang="en-GB" dirty="0" smtClean="0"/>
              <a:t>Alternatives</a:t>
            </a:r>
            <a:endParaRPr lang="en-US" dirty="0"/>
          </a:p>
        </p:txBody>
      </p:sp>
      <p:sp>
        <p:nvSpPr>
          <p:cNvPr id="3" name="Content Placeholder 2"/>
          <p:cNvSpPr>
            <a:spLocks noGrp="1"/>
          </p:cNvSpPr>
          <p:nvPr>
            <p:ph idx="1"/>
          </p:nvPr>
        </p:nvSpPr>
        <p:spPr>
          <a:xfrm>
            <a:off x="646111" y="1787612"/>
            <a:ext cx="3960724" cy="4460788"/>
          </a:xfrm>
        </p:spPr>
        <p:txBody>
          <a:bodyPr/>
          <a:lstStyle/>
          <a:p>
            <a:r>
              <a:rPr lang="en-GB" dirty="0"/>
              <a:t>Front-end development </a:t>
            </a:r>
          </a:p>
          <a:p>
            <a:pPr marL="0" indent="0">
              <a:buNone/>
            </a:pPr>
            <a:r>
              <a:rPr lang="en-GB" dirty="0"/>
              <a:t>Used HTML, CSS, JavaScript </a:t>
            </a:r>
          </a:p>
          <a:p>
            <a:r>
              <a:rPr lang="en-GB" dirty="0"/>
              <a:t>Waiter view used a tabbed pane idea to switch through the tables</a:t>
            </a:r>
          </a:p>
          <a:p>
            <a:r>
              <a:rPr lang="en-GB" dirty="0"/>
              <a:t>Counter view featured a print preview for the </a:t>
            </a:r>
            <a:r>
              <a:rPr lang="en-GB" dirty="0" smtClean="0"/>
              <a:t>bill (Preview Next Slide)</a:t>
            </a:r>
            <a:endParaRPr lang="en-GB" dirty="0"/>
          </a:p>
          <a:p>
            <a:r>
              <a:rPr lang="en-GB" dirty="0"/>
              <a:t>Admin view allowed adding and deleting items</a:t>
            </a:r>
          </a:p>
          <a:p>
            <a:r>
              <a:rPr lang="en-GB" dirty="0"/>
              <a:t>Kitchen view allows completing cooked orders</a:t>
            </a:r>
            <a:endParaRPr lang="en-US" dirty="0"/>
          </a:p>
        </p:txBody>
      </p:sp>
      <p:pic>
        <p:nvPicPr>
          <p:cNvPr id="4" name="Picture 3"/>
          <p:cNvPicPr>
            <a:picLocks noChangeAspect="1"/>
          </p:cNvPicPr>
          <p:nvPr/>
        </p:nvPicPr>
        <p:blipFill rotWithShape="1">
          <a:blip r:embed="rId3"/>
          <a:srcRect t="7044" r="80071" b="76340"/>
          <a:stretch/>
        </p:blipFill>
        <p:spPr>
          <a:xfrm>
            <a:off x="5068506" y="1017656"/>
            <a:ext cx="2429691" cy="1097281"/>
          </a:xfrm>
          <a:prstGeom prst="rect">
            <a:avLst/>
          </a:prstGeom>
        </p:spPr>
      </p:pic>
      <p:pic>
        <p:nvPicPr>
          <p:cNvPr id="5" name="Picture 4"/>
          <p:cNvPicPr>
            <a:picLocks noChangeAspect="1"/>
          </p:cNvPicPr>
          <p:nvPr/>
        </p:nvPicPr>
        <p:blipFill rotWithShape="1">
          <a:blip r:embed="rId4"/>
          <a:srcRect t="7044" r="80143" b="70670"/>
          <a:stretch/>
        </p:blipFill>
        <p:spPr>
          <a:xfrm>
            <a:off x="5077214" y="2389256"/>
            <a:ext cx="2420983" cy="1471749"/>
          </a:xfrm>
          <a:prstGeom prst="rect">
            <a:avLst/>
          </a:prstGeom>
        </p:spPr>
      </p:pic>
      <p:pic>
        <p:nvPicPr>
          <p:cNvPr id="6" name="Picture 5"/>
          <p:cNvPicPr>
            <a:picLocks noChangeAspect="1"/>
          </p:cNvPicPr>
          <p:nvPr/>
        </p:nvPicPr>
        <p:blipFill rotWithShape="1">
          <a:blip r:embed="rId5"/>
          <a:srcRect l="21143" t="7176" r="40357" b="64868"/>
          <a:stretch/>
        </p:blipFill>
        <p:spPr>
          <a:xfrm>
            <a:off x="7219641" y="4554312"/>
            <a:ext cx="4693920" cy="1846219"/>
          </a:xfrm>
          <a:prstGeom prst="rect">
            <a:avLst/>
          </a:prstGeom>
        </p:spPr>
      </p:pic>
      <p:pic>
        <p:nvPicPr>
          <p:cNvPr id="7" name="Picture 6"/>
          <p:cNvPicPr>
            <a:picLocks noChangeAspect="1"/>
          </p:cNvPicPr>
          <p:nvPr/>
        </p:nvPicPr>
        <p:blipFill rotWithShape="1">
          <a:blip r:embed="rId6"/>
          <a:srcRect l="30428" t="7176" r="56143" b="79242"/>
          <a:stretch/>
        </p:blipFill>
        <p:spPr>
          <a:xfrm>
            <a:off x="5068506" y="4226060"/>
            <a:ext cx="1637212" cy="896983"/>
          </a:xfrm>
          <a:prstGeom prst="rect">
            <a:avLst/>
          </a:prstGeom>
        </p:spPr>
      </p:pic>
      <p:pic>
        <p:nvPicPr>
          <p:cNvPr id="8" name="Picture 7"/>
          <p:cNvPicPr>
            <a:picLocks noChangeAspect="1"/>
          </p:cNvPicPr>
          <p:nvPr/>
        </p:nvPicPr>
        <p:blipFill rotWithShape="1">
          <a:blip r:embed="rId7"/>
          <a:srcRect l="30429" t="6912" r="55714" b="77791"/>
          <a:stretch/>
        </p:blipFill>
        <p:spPr>
          <a:xfrm>
            <a:off x="5042380" y="5397362"/>
            <a:ext cx="1689463" cy="1010195"/>
          </a:xfrm>
          <a:prstGeom prst="rect">
            <a:avLst/>
          </a:prstGeom>
        </p:spPr>
      </p:pic>
      <p:pic>
        <p:nvPicPr>
          <p:cNvPr id="10" name="Picture 9"/>
          <p:cNvPicPr>
            <a:picLocks noChangeAspect="1"/>
          </p:cNvPicPr>
          <p:nvPr/>
        </p:nvPicPr>
        <p:blipFill rotWithShape="1">
          <a:blip r:embed="rId8"/>
          <a:srcRect l="40500" t="37242" r="40643" b="41264"/>
          <a:stretch/>
        </p:blipFill>
        <p:spPr>
          <a:xfrm>
            <a:off x="8012236" y="1017656"/>
            <a:ext cx="2299063" cy="1419497"/>
          </a:xfrm>
          <a:prstGeom prst="rect">
            <a:avLst/>
          </a:prstGeom>
        </p:spPr>
      </p:pic>
      <p:cxnSp>
        <p:nvCxnSpPr>
          <p:cNvPr id="12" name="Straight Arrow Connector 11"/>
          <p:cNvCxnSpPr>
            <a:stCxn id="7" idx="2"/>
            <a:endCxn id="8" idx="0"/>
          </p:cNvCxnSpPr>
          <p:nvPr/>
        </p:nvCxnSpPr>
        <p:spPr>
          <a:xfrm>
            <a:off x="5887112" y="5123043"/>
            <a:ext cx="0" cy="274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2"/>
            <a:endCxn id="5" idx="0"/>
          </p:cNvCxnSpPr>
          <p:nvPr/>
        </p:nvCxnSpPr>
        <p:spPr>
          <a:xfrm>
            <a:off x="6283352" y="2114937"/>
            <a:ext cx="4354" cy="274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9"/>
          <a:stretch>
            <a:fillRect/>
          </a:stretch>
        </p:blipFill>
        <p:spPr>
          <a:xfrm>
            <a:off x="8012236" y="2773220"/>
            <a:ext cx="3487214" cy="1115665"/>
          </a:xfrm>
          <a:prstGeom prst="rect">
            <a:avLst/>
          </a:prstGeom>
        </p:spPr>
      </p:pic>
    </p:spTree>
    <p:extLst>
      <p:ext uri="{BB962C8B-B14F-4D97-AF65-F5344CB8AC3E}">
        <p14:creationId xmlns:p14="http://schemas.microsoft.com/office/powerpoint/2010/main" val="8247234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3332765" cy="1400530"/>
          </a:xfrm>
        </p:spPr>
        <p:txBody>
          <a:bodyPr/>
          <a:lstStyle/>
          <a:p>
            <a:r>
              <a:rPr lang="en-US" dirty="0" smtClean="0"/>
              <a:t>Extra</a:t>
            </a:r>
            <a:endParaRPr lang="en-US" dirty="0"/>
          </a:p>
        </p:txBody>
      </p:sp>
      <p:sp>
        <p:nvSpPr>
          <p:cNvPr id="3" name="Content Placeholder 2"/>
          <p:cNvSpPr>
            <a:spLocks noGrp="1"/>
          </p:cNvSpPr>
          <p:nvPr>
            <p:ph idx="1"/>
          </p:nvPr>
        </p:nvSpPr>
        <p:spPr>
          <a:xfrm>
            <a:off x="646111" y="1978922"/>
            <a:ext cx="4049458" cy="4269477"/>
          </a:xfrm>
        </p:spPr>
        <p:txBody>
          <a:bodyPr/>
          <a:lstStyle/>
          <a:p>
            <a:r>
              <a:rPr lang="en-GB" dirty="0" smtClean="0"/>
              <a:t>This is what </a:t>
            </a:r>
            <a:r>
              <a:rPr lang="en-GB" dirty="0"/>
              <a:t>happens when you press the </a:t>
            </a:r>
            <a:r>
              <a:rPr lang="en-GB" dirty="0" smtClean="0"/>
              <a:t>‘PRINT BILL’ button </a:t>
            </a:r>
            <a:r>
              <a:rPr lang="en-GB" dirty="0"/>
              <a:t>in the counter view, when you press the button you are taken to the page shown </a:t>
            </a:r>
            <a:r>
              <a:rPr lang="en-GB" dirty="0" smtClean="0"/>
              <a:t>that </a:t>
            </a:r>
            <a:r>
              <a:rPr lang="en-GB" dirty="0"/>
              <a:t>lets you print out the bill with ease.</a:t>
            </a:r>
            <a:endParaRPr lang="en-US" dirty="0"/>
          </a:p>
        </p:txBody>
      </p:sp>
      <p:pic>
        <p:nvPicPr>
          <p:cNvPr id="5" name="Picture 4"/>
          <p:cNvPicPr>
            <a:picLocks noChangeAspect="1"/>
          </p:cNvPicPr>
          <p:nvPr/>
        </p:nvPicPr>
        <p:blipFill rotWithShape="1">
          <a:blip r:embed="rId2"/>
          <a:srcRect l="1217" t="6061" r="24256" b="1757"/>
          <a:stretch/>
        </p:blipFill>
        <p:spPr>
          <a:xfrm>
            <a:off x="4983892" y="1567030"/>
            <a:ext cx="6771503" cy="4536845"/>
          </a:xfrm>
          <a:prstGeom prst="rect">
            <a:avLst/>
          </a:prstGeom>
        </p:spPr>
      </p:pic>
    </p:spTree>
    <p:extLst>
      <p:ext uri="{BB962C8B-B14F-4D97-AF65-F5344CB8AC3E}">
        <p14:creationId xmlns:p14="http://schemas.microsoft.com/office/powerpoint/2010/main" val="40099059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7569" y="1911178"/>
            <a:ext cx="8279028" cy="2817341"/>
          </a:xfrm>
        </p:spPr>
        <p:txBody>
          <a:bodyPr/>
          <a:lstStyle/>
          <a:p>
            <a:pPr algn="ctr"/>
            <a:r>
              <a:rPr lang="en-GB" sz="5400" dirty="0" smtClean="0"/>
              <a:t>Thank you for listening!</a:t>
            </a:r>
            <a:br>
              <a:rPr lang="en-GB" sz="5400" dirty="0" smtClean="0"/>
            </a:br>
            <a:r>
              <a:rPr lang="en-GB" sz="5400" dirty="0"/>
              <a:t/>
            </a:r>
            <a:br>
              <a:rPr lang="en-GB" sz="5400" dirty="0"/>
            </a:br>
            <a:r>
              <a:rPr lang="en-GB" sz="5400" dirty="0" smtClean="0"/>
              <a:t>Any Questions?</a:t>
            </a:r>
            <a:endParaRPr lang="en-US" sz="5400" dirty="0"/>
          </a:p>
        </p:txBody>
      </p:sp>
    </p:spTree>
    <p:extLst>
      <p:ext uri="{BB962C8B-B14F-4D97-AF65-F5344CB8AC3E}">
        <p14:creationId xmlns:p14="http://schemas.microsoft.com/office/powerpoint/2010/main" val="21903241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 Used</a:t>
            </a:r>
            <a:endParaRPr lang="en-US" dirty="0"/>
          </a:p>
        </p:txBody>
      </p:sp>
      <p:sp>
        <p:nvSpPr>
          <p:cNvPr id="3" name="Content Placeholder 2"/>
          <p:cNvSpPr>
            <a:spLocks noGrp="1"/>
          </p:cNvSpPr>
          <p:nvPr>
            <p:ph idx="1"/>
          </p:nvPr>
        </p:nvSpPr>
        <p:spPr/>
        <p:txBody>
          <a:bodyPr/>
          <a:lstStyle/>
          <a:p>
            <a:r>
              <a:rPr lang="en-GB" dirty="0" smtClean="0"/>
              <a:t>Front-end Framework / Presentation Layer – Bootstrap 4</a:t>
            </a:r>
          </a:p>
          <a:p>
            <a:r>
              <a:rPr lang="en-GB" dirty="0" smtClean="0"/>
              <a:t>Back-end Framework </a:t>
            </a:r>
            <a:r>
              <a:rPr lang="en-GB" dirty="0"/>
              <a:t>/ </a:t>
            </a:r>
            <a:r>
              <a:rPr lang="en-GB" dirty="0" smtClean="0"/>
              <a:t>Application Layer </a:t>
            </a:r>
            <a:r>
              <a:rPr lang="en-GB" dirty="0"/>
              <a:t>– </a:t>
            </a:r>
            <a:r>
              <a:rPr lang="en-GB" dirty="0" smtClean="0"/>
              <a:t>Node.js, Express, Various Modules</a:t>
            </a:r>
          </a:p>
          <a:p>
            <a:r>
              <a:rPr lang="en-GB" dirty="0" smtClean="0"/>
              <a:t>Database Management </a:t>
            </a:r>
            <a:r>
              <a:rPr lang="en-GB" dirty="0"/>
              <a:t>System / </a:t>
            </a:r>
            <a:r>
              <a:rPr lang="en-GB" dirty="0" smtClean="0"/>
              <a:t>Data Layer – MongoDB</a:t>
            </a:r>
          </a:p>
          <a:p>
            <a:r>
              <a:rPr lang="en-GB" dirty="0"/>
              <a:t>Middleware – </a:t>
            </a:r>
            <a:r>
              <a:rPr lang="en-GB" dirty="0" smtClean="0"/>
              <a:t>jQuery, Ajax</a:t>
            </a:r>
            <a:r>
              <a:rPr lang="en-GB" dirty="0"/>
              <a:t>, </a:t>
            </a:r>
            <a:r>
              <a:rPr lang="en-GB" dirty="0" smtClean="0"/>
              <a:t>JavaScript</a:t>
            </a:r>
            <a:endParaRPr lang="en-US" dirty="0"/>
          </a:p>
        </p:txBody>
      </p:sp>
    </p:spTree>
    <p:extLst>
      <p:ext uri="{BB962C8B-B14F-4D97-AF65-F5344CB8AC3E}">
        <p14:creationId xmlns:p14="http://schemas.microsoft.com/office/powerpoint/2010/main" val="885896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Front-end Framework </a:t>
            </a:r>
            <a:endParaRPr lang="en-US" dirty="0"/>
          </a:p>
        </p:txBody>
      </p:sp>
      <p:sp>
        <p:nvSpPr>
          <p:cNvPr id="3" name="Content Placeholder 2"/>
          <p:cNvSpPr>
            <a:spLocks noGrp="1"/>
          </p:cNvSpPr>
          <p:nvPr>
            <p:ph idx="1"/>
          </p:nvPr>
        </p:nvSpPr>
        <p:spPr/>
        <p:txBody>
          <a:bodyPr/>
          <a:lstStyle/>
          <a:p>
            <a:r>
              <a:rPr lang="en-US" dirty="0"/>
              <a:t>Bootstrap </a:t>
            </a:r>
            <a:r>
              <a:rPr lang="en-US" dirty="0" smtClean="0"/>
              <a:t>4</a:t>
            </a:r>
          </a:p>
          <a:p>
            <a:pPr marL="0" indent="0">
              <a:buNone/>
            </a:pPr>
            <a:r>
              <a:rPr lang="en-GB" dirty="0" smtClean="0"/>
              <a:t>This was chosen over Angular.js based on previous experience. Angular would have been an extra learning curve and slowed down development of the application, while Bootstrap has been used multiple times and is well known to us.</a:t>
            </a:r>
          </a:p>
          <a:p>
            <a:pPr marL="0" indent="0">
              <a:buNone/>
            </a:pPr>
            <a:endParaRPr lang="en-GB" dirty="0" smtClean="0"/>
          </a:p>
          <a:p>
            <a:pPr marL="0" indent="0">
              <a:buNone/>
            </a:pPr>
            <a:r>
              <a:rPr lang="en-GB" dirty="0" smtClean="0"/>
              <a:t>Open Source, Easy to use, very common components (CSS. </a:t>
            </a:r>
            <a:r>
              <a:rPr lang="en-GB" dirty="0" smtClean="0"/>
              <a:t>HTML, JavaScript), Fast and sleek we development.</a:t>
            </a:r>
            <a:endParaRPr lang="en-US" dirty="0" smtClean="0"/>
          </a:p>
          <a:p>
            <a:pPr marL="0" indent="0">
              <a:buNone/>
            </a:pPr>
            <a:endParaRPr lang="en-US" dirty="0" smtClean="0"/>
          </a:p>
        </p:txBody>
      </p:sp>
    </p:spTree>
    <p:extLst>
      <p:ext uri="{BB962C8B-B14F-4D97-AF65-F5344CB8AC3E}">
        <p14:creationId xmlns:p14="http://schemas.microsoft.com/office/powerpoint/2010/main" val="17074357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Back-end Framework </a:t>
            </a:r>
          </a:p>
        </p:txBody>
      </p:sp>
      <p:sp>
        <p:nvSpPr>
          <p:cNvPr id="3" name="Content Placeholder 2"/>
          <p:cNvSpPr>
            <a:spLocks noGrp="1"/>
          </p:cNvSpPr>
          <p:nvPr>
            <p:ph idx="1"/>
          </p:nvPr>
        </p:nvSpPr>
        <p:spPr/>
        <p:txBody>
          <a:bodyPr/>
          <a:lstStyle/>
          <a:p>
            <a:r>
              <a:rPr lang="en-US" dirty="0" smtClean="0"/>
              <a:t>Node.js, Express</a:t>
            </a:r>
          </a:p>
          <a:p>
            <a:pPr marL="0" indent="0">
              <a:buNone/>
            </a:pPr>
            <a:endParaRPr lang="en-US" dirty="0"/>
          </a:p>
        </p:txBody>
      </p:sp>
    </p:spTree>
    <p:extLst>
      <p:ext uri="{BB962C8B-B14F-4D97-AF65-F5344CB8AC3E}">
        <p14:creationId xmlns:p14="http://schemas.microsoft.com/office/powerpoint/2010/main" val="16090516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Management System </a:t>
            </a:r>
          </a:p>
        </p:txBody>
      </p:sp>
      <p:sp>
        <p:nvSpPr>
          <p:cNvPr id="3" name="Content Placeholder 2"/>
          <p:cNvSpPr>
            <a:spLocks noGrp="1"/>
          </p:cNvSpPr>
          <p:nvPr>
            <p:ph idx="1"/>
          </p:nvPr>
        </p:nvSpPr>
        <p:spPr/>
        <p:txBody>
          <a:bodyPr/>
          <a:lstStyle/>
          <a:p>
            <a:r>
              <a:rPr lang="en-US" dirty="0" smtClean="0"/>
              <a:t>MongoDB</a:t>
            </a:r>
          </a:p>
          <a:p>
            <a:pPr marL="0" indent="0">
              <a:buNone/>
            </a:pPr>
            <a:r>
              <a:rPr lang="en-GB" dirty="0" smtClean="0"/>
              <a:t>This was quick and easy to learn with a simple learning curve compared to previously working with MySQL.</a:t>
            </a:r>
            <a:endParaRPr lang="en-US" dirty="0"/>
          </a:p>
        </p:txBody>
      </p:sp>
    </p:spTree>
    <p:extLst>
      <p:ext uri="{BB962C8B-B14F-4D97-AF65-F5344CB8AC3E}">
        <p14:creationId xmlns:p14="http://schemas.microsoft.com/office/powerpoint/2010/main" val="6933257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Login</a:t>
            </a:r>
            <a:endParaRPr lang="en-US" dirty="0"/>
          </a:p>
        </p:txBody>
      </p:sp>
      <p:sp>
        <p:nvSpPr>
          <p:cNvPr id="3" name="Content Placeholder 2"/>
          <p:cNvSpPr>
            <a:spLocks noGrp="1"/>
          </p:cNvSpPr>
          <p:nvPr>
            <p:ph idx="1"/>
          </p:nvPr>
        </p:nvSpPr>
        <p:spPr>
          <a:xfrm>
            <a:off x="646111" y="2052918"/>
            <a:ext cx="5206049" cy="3753395"/>
          </a:xfrm>
        </p:spPr>
        <p:txBody>
          <a:bodyPr/>
          <a:lstStyle/>
          <a:p>
            <a:r>
              <a:rPr lang="en-GB" dirty="0" smtClean="0"/>
              <a:t>Multiple Access Levels</a:t>
            </a:r>
          </a:p>
          <a:p>
            <a:r>
              <a:rPr lang="en-GB" dirty="0" smtClean="0"/>
              <a:t>Username + Password</a:t>
            </a:r>
          </a:p>
          <a:p>
            <a:r>
              <a:rPr lang="en-GB" dirty="0" smtClean="0"/>
              <a:t>Client-side validation </a:t>
            </a:r>
          </a:p>
          <a:p>
            <a:r>
              <a:rPr lang="en-GB" dirty="0" smtClean="0"/>
              <a:t>Sever-side validation</a:t>
            </a:r>
          </a:p>
          <a:p>
            <a:r>
              <a:rPr lang="en-GB" dirty="0" smtClean="0"/>
              <a:t>Fully Responsive</a:t>
            </a:r>
          </a:p>
          <a:p>
            <a:endParaRPr lang="en-US" dirty="0"/>
          </a:p>
        </p:txBody>
      </p:sp>
      <p:pic>
        <p:nvPicPr>
          <p:cNvPr id="4" name="Picture 3"/>
          <p:cNvPicPr>
            <a:picLocks noChangeAspect="1"/>
          </p:cNvPicPr>
          <p:nvPr/>
        </p:nvPicPr>
        <p:blipFill rotWithShape="1">
          <a:blip r:embed="rId2"/>
          <a:srcRect l="2031" t="8088" r="2738" b="25925"/>
          <a:stretch/>
        </p:blipFill>
        <p:spPr>
          <a:xfrm>
            <a:off x="4871858" y="2252587"/>
            <a:ext cx="2351316" cy="3753395"/>
          </a:xfrm>
          <a:prstGeom prst="rect">
            <a:avLst/>
          </a:prstGeom>
        </p:spPr>
      </p:pic>
      <p:pic>
        <p:nvPicPr>
          <p:cNvPr id="5" name="Picture 4"/>
          <p:cNvPicPr>
            <a:picLocks noChangeAspect="1"/>
          </p:cNvPicPr>
          <p:nvPr/>
        </p:nvPicPr>
        <p:blipFill rotWithShape="1">
          <a:blip r:embed="rId3"/>
          <a:srcRect l="24572" t="22736" r="59357" b="54319"/>
          <a:stretch/>
        </p:blipFill>
        <p:spPr>
          <a:xfrm>
            <a:off x="7223174" y="452718"/>
            <a:ext cx="1959428" cy="1515292"/>
          </a:xfrm>
          <a:prstGeom prst="rect">
            <a:avLst/>
          </a:prstGeom>
        </p:spPr>
      </p:pic>
      <p:cxnSp>
        <p:nvCxnSpPr>
          <p:cNvPr id="7" name="Straight Arrow Connector 6"/>
          <p:cNvCxnSpPr>
            <a:stCxn id="5" idx="2"/>
          </p:cNvCxnSpPr>
          <p:nvPr/>
        </p:nvCxnSpPr>
        <p:spPr>
          <a:xfrm flipH="1">
            <a:off x="6804455" y="1968010"/>
            <a:ext cx="1398433" cy="1270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4"/>
          <a:srcRect l="24572" t="30384" r="59357" b="57748"/>
          <a:stretch/>
        </p:blipFill>
        <p:spPr>
          <a:xfrm>
            <a:off x="8555583" y="2411648"/>
            <a:ext cx="1959429" cy="783771"/>
          </a:xfrm>
          <a:prstGeom prst="rect">
            <a:avLst/>
          </a:prstGeom>
        </p:spPr>
      </p:pic>
      <p:pic>
        <p:nvPicPr>
          <p:cNvPr id="10" name="Picture 9"/>
          <p:cNvPicPr>
            <a:picLocks noChangeAspect="1"/>
          </p:cNvPicPr>
          <p:nvPr/>
        </p:nvPicPr>
        <p:blipFill rotWithShape="1">
          <a:blip r:embed="rId5"/>
          <a:srcRect l="24500" t="30780" r="59286" b="52341"/>
          <a:stretch/>
        </p:blipFill>
        <p:spPr>
          <a:xfrm>
            <a:off x="8555583" y="3536732"/>
            <a:ext cx="1976846" cy="1114697"/>
          </a:xfrm>
          <a:prstGeom prst="rect">
            <a:avLst/>
          </a:prstGeom>
        </p:spPr>
      </p:pic>
      <p:cxnSp>
        <p:nvCxnSpPr>
          <p:cNvPr id="12" name="Straight Arrow Connector 11"/>
          <p:cNvCxnSpPr>
            <a:stCxn id="9" idx="1"/>
          </p:cNvCxnSpPr>
          <p:nvPr/>
        </p:nvCxnSpPr>
        <p:spPr>
          <a:xfrm flipH="1">
            <a:off x="6909665" y="2803534"/>
            <a:ext cx="1645918" cy="733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1"/>
          </p:cNvCxnSpPr>
          <p:nvPr/>
        </p:nvCxnSpPr>
        <p:spPr>
          <a:xfrm flipH="1" flipV="1">
            <a:off x="6890072" y="3928618"/>
            <a:ext cx="1665511" cy="165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rotWithShape="1">
          <a:blip r:embed="rId6"/>
          <a:srcRect l="24571" t="40670" r="59286" b="47726"/>
          <a:stretch/>
        </p:blipFill>
        <p:spPr>
          <a:xfrm>
            <a:off x="8564292" y="4992742"/>
            <a:ext cx="1968137" cy="766355"/>
          </a:xfrm>
          <a:prstGeom prst="rect">
            <a:avLst/>
          </a:prstGeom>
        </p:spPr>
      </p:pic>
      <p:cxnSp>
        <p:nvCxnSpPr>
          <p:cNvPr id="19" name="Straight Arrow Connector 18"/>
          <p:cNvCxnSpPr>
            <a:stCxn id="17" idx="1"/>
          </p:cNvCxnSpPr>
          <p:nvPr/>
        </p:nvCxnSpPr>
        <p:spPr>
          <a:xfrm flipH="1" flipV="1">
            <a:off x="6909666" y="4745544"/>
            <a:ext cx="1654626" cy="630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2886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4020004" cy="1400530"/>
          </a:xfrm>
        </p:spPr>
        <p:txBody>
          <a:bodyPr/>
          <a:lstStyle/>
          <a:p>
            <a:r>
              <a:rPr lang="en-GB" dirty="0" smtClean="0"/>
              <a:t>Waiter View</a:t>
            </a:r>
            <a:endParaRPr lang="en-US" dirty="0"/>
          </a:p>
        </p:txBody>
      </p:sp>
      <p:sp>
        <p:nvSpPr>
          <p:cNvPr id="3" name="Content Placeholder 2"/>
          <p:cNvSpPr>
            <a:spLocks noGrp="1"/>
          </p:cNvSpPr>
          <p:nvPr>
            <p:ph idx="1"/>
          </p:nvPr>
        </p:nvSpPr>
        <p:spPr>
          <a:xfrm>
            <a:off x="646112" y="2052918"/>
            <a:ext cx="4020003" cy="4195481"/>
          </a:xfrm>
        </p:spPr>
        <p:txBody>
          <a:bodyPr/>
          <a:lstStyle/>
          <a:p>
            <a:r>
              <a:rPr lang="en-GB" dirty="0" smtClean="0"/>
              <a:t>Table Selection</a:t>
            </a:r>
          </a:p>
          <a:p>
            <a:r>
              <a:rPr lang="en-GB" dirty="0" smtClean="0"/>
              <a:t>Menu Item Selection</a:t>
            </a:r>
          </a:p>
          <a:p>
            <a:r>
              <a:rPr lang="en-GB" dirty="0" smtClean="0"/>
              <a:t>Dynamically updated menu </a:t>
            </a:r>
          </a:p>
          <a:p>
            <a:r>
              <a:rPr lang="en-US" dirty="0" smtClean="0"/>
              <a:t>Asynchronous</a:t>
            </a:r>
          </a:p>
          <a:p>
            <a:r>
              <a:rPr lang="en-GB" dirty="0" smtClean="0"/>
              <a:t>Ability to delete items</a:t>
            </a:r>
          </a:p>
          <a:p>
            <a:r>
              <a:rPr lang="en-GB" dirty="0" smtClean="0"/>
              <a:t>Order Preview</a:t>
            </a:r>
          </a:p>
          <a:p>
            <a:r>
              <a:rPr lang="en-GB" dirty="0"/>
              <a:t>Dynamically updated </a:t>
            </a:r>
            <a:r>
              <a:rPr lang="en-GB" dirty="0" smtClean="0"/>
              <a:t>total cost</a:t>
            </a:r>
            <a:endParaRPr lang="en-GB" dirty="0"/>
          </a:p>
          <a:p>
            <a:endParaRPr lang="en-US" dirty="0" smtClean="0"/>
          </a:p>
          <a:p>
            <a:endParaRPr lang="en-US" dirty="0"/>
          </a:p>
        </p:txBody>
      </p:sp>
      <p:pic>
        <p:nvPicPr>
          <p:cNvPr id="4" name="Picture 3"/>
          <p:cNvPicPr>
            <a:picLocks noChangeAspect="1"/>
          </p:cNvPicPr>
          <p:nvPr/>
        </p:nvPicPr>
        <p:blipFill rotWithShape="1">
          <a:blip r:embed="rId2"/>
          <a:srcRect l="22857" t="13373" r="57500" b="8428"/>
          <a:stretch/>
        </p:blipFill>
        <p:spPr>
          <a:xfrm>
            <a:off x="7118989" y="1156535"/>
            <a:ext cx="2394857" cy="5164183"/>
          </a:xfrm>
          <a:prstGeom prst="rect">
            <a:avLst/>
          </a:prstGeom>
        </p:spPr>
      </p:pic>
      <p:pic>
        <p:nvPicPr>
          <p:cNvPr id="6" name="Picture 5"/>
          <p:cNvPicPr>
            <a:picLocks noChangeAspect="1"/>
          </p:cNvPicPr>
          <p:nvPr/>
        </p:nvPicPr>
        <p:blipFill rotWithShape="1">
          <a:blip r:embed="rId3"/>
          <a:srcRect l="24786" t="23132" r="59500" b="55719"/>
          <a:stretch/>
        </p:blipFill>
        <p:spPr>
          <a:xfrm>
            <a:off x="4718366" y="260708"/>
            <a:ext cx="1915886" cy="1396669"/>
          </a:xfrm>
          <a:prstGeom prst="rect">
            <a:avLst/>
          </a:prstGeom>
        </p:spPr>
      </p:pic>
      <p:pic>
        <p:nvPicPr>
          <p:cNvPr id="7" name="Picture 6"/>
          <p:cNvPicPr>
            <a:picLocks noChangeAspect="1"/>
          </p:cNvPicPr>
          <p:nvPr/>
        </p:nvPicPr>
        <p:blipFill rotWithShape="1">
          <a:blip r:embed="rId4"/>
          <a:srcRect l="24501" t="31439" r="59357" b="37961"/>
          <a:stretch/>
        </p:blipFill>
        <p:spPr>
          <a:xfrm>
            <a:off x="10050834" y="2066213"/>
            <a:ext cx="1968137" cy="2020770"/>
          </a:xfrm>
          <a:prstGeom prst="rect">
            <a:avLst/>
          </a:prstGeom>
        </p:spPr>
      </p:pic>
      <p:pic>
        <p:nvPicPr>
          <p:cNvPr id="8" name="Picture 7"/>
          <p:cNvPicPr>
            <a:picLocks noChangeAspect="1"/>
          </p:cNvPicPr>
          <p:nvPr/>
        </p:nvPicPr>
        <p:blipFill rotWithShape="1">
          <a:blip r:embed="rId5"/>
          <a:srcRect l="24643" t="37901" r="59214" b="24252"/>
          <a:stretch/>
        </p:blipFill>
        <p:spPr>
          <a:xfrm>
            <a:off x="4718366" y="2985990"/>
            <a:ext cx="1968137" cy="2499361"/>
          </a:xfrm>
          <a:prstGeom prst="rect">
            <a:avLst/>
          </a:prstGeom>
        </p:spPr>
      </p:pic>
      <p:pic>
        <p:nvPicPr>
          <p:cNvPr id="9" name="Picture 8"/>
          <p:cNvPicPr>
            <a:picLocks noChangeAspect="1"/>
          </p:cNvPicPr>
          <p:nvPr/>
        </p:nvPicPr>
        <p:blipFill rotWithShape="1">
          <a:blip r:embed="rId6"/>
          <a:srcRect l="24714" t="71264" r="59500" b="20560"/>
          <a:stretch/>
        </p:blipFill>
        <p:spPr>
          <a:xfrm>
            <a:off x="10072605" y="5083946"/>
            <a:ext cx="1924594" cy="539933"/>
          </a:xfrm>
          <a:prstGeom prst="rect">
            <a:avLst/>
          </a:prstGeom>
        </p:spPr>
      </p:pic>
      <p:cxnSp>
        <p:nvCxnSpPr>
          <p:cNvPr id="11" name="Straight Arrow Connector 10"/>
          <p:cNvCxnSpPr>
            <a:stCxn id="6" idx="3"/>
          </p:cNvCxnSpPr>
          <p:nvPr/>
        </p:nvCxnSpPr>
        <p:spPr>
          <a:xfrm>
            <a:off x="6634252" y="959043"/>
            <a:ext cx="715782" cy="112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p:cNvCxnSpPr>
          <p:nvPr/>
        </p:nvCxnSpPr>
        <p:spPr>
          <a:xfrm flipV="1">
            <a:off x="6686503" y="3275232"/>
            <a:ext cx="1264422" cy="96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1"/>
          </p:cNvCxnSpPr>
          <p:nvPr/>
        </p:nvCxnSpPr>
        <p:spPr>
          <a:xfrm flipH="1" flipV="1">
            <a:off x="9039498" y="2664824"/>
            <a:ext cx="1011336" cy="411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1"/>
          </p:cNvCxnSpPr>
          <p:nvPr/>
        </p:nvCxnSpPr>
        <p:spPr>
          <a:xfrm flipH="1">
            <a:off x="9126583" y="5353913"/>
            <a:ext cx="946022" cy="33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3"/>
          </p:cNvCxnSpPr>
          <p:nvPr/>
        </p:nvCxnSpPr>
        <p:spPr>
          <a:xfrm flipV="1">
            <a:off x="6686503" y="4172215"/>
            <a:ext cx="881245" cy="63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1378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3856220" cy="1400530"/>
          </a:xfrm>
        </p:spPr>
        <p:txBody>
          <a:bodyPr/>
          <a:lstStyle/>
          <a:p>
            <a:r>
              <a:rPr lang="en-GB" dirty="0" smtClean="0"/>
              <a:t>Kitchen View</a:t>
            </a:r>
            <a:endParaRPr lang="en-US" dirty="0"/>
          </a:p>
        </p:txBody>
      </p:sp>
      <p:sp>
        <p:nvSpPr>
          <p:cNvPr id="3" name="Content Placeholder 2"/>
          <p:cNvSpPr>
            <a:spLocks noGrp="1"/>
          </p:cNvSpPr>
          <p:nvPr>
            <p:ph idx="1"/>
          </p:nvPr>
        </p:nvSpPr>
        <p:spPr>
          <a:xfrm>
            <a:off x="646112" y="2052918"/>
            <a:ext cx="4404859" cy="4195481"/>
          </a:xfrm>
        </p:spPr>
        <p:txBody>
          <a:bodyPr/>
          <a:lstStyle/>
          <a:p>
            <a:r>
              <a:rPr lang="en-GB" dirty="0" smtClean="0"/>
              <a:t>Simple and clean layout</a:t>
            </a:r>
          </a:p>
          <a:p>
            <a:r>
              <a:rPr lang="en-GB" dirty="0" smtClean="0"/>
              <a:t>Confirmation messages</a:t>
            </a:r>
          </a:p>
          <a:p>
            <a:r>
              <a:rPr lang="en-US" dirty="0"/>
              <a:t>Dynamically updated </a:t>
            </a:r>
            <a:r>
              <a:rPr lang="en-US" dirty="0" smtClean="0"/>
              <a:t>table and Waiting Time</a:t>
            </a:r>
          </a:p>
          <a:p>
            <a:r>
              <a:rPr lang="en-GB" dirty="0" smtClean="0"/>
              <a:t>Partially Responsive</a:t>
            </a:r>
            <a:endParaRPr lang="en-US" dirty="0" smtClean="0"/>
          </a:p>
          <a:p>
            <a:endParaRPr lang="en-US" dirty="0"/>
          </a:p>
          <a:p>
            <a:endParaRPr lang="en-US" dirty="0"/>
          </a:p>
        </p:txBody>
      </p:sp>
      <p:pic>
        <p:nvPicPr>
          <p:cNvPr id="4" name="Picture 3"/>
          <p:cNvPicPr>
            <a:picLocks noChangeAspect="1"/>
          </p:cNvPicPr>
          <p:nvPr/>
        </p:nvPicPr>
        <p:blipFill rotWithShape="1">
          <a:blip r:embed="rId2"/>
          <a:srcRect l="12571" t="19439" r="47572" b="9352"/>
          <a:stretch/>
        </p:blipFill>
        <p:spPr>
          <a:xfrm>
            <a:off x="5050971" y="1545770"/>
            <a:ext cx="4859382" cy="4702629"/>
          </a:xfrm>
          <a:prstGeom prst="rect">
            <a:avLst/>
          </a:prstGeom>
        </p:spPr>
      </p:pic>
      <p:pic>
        <p:nvPicPr>
          <p:cNvPr id="5" name="Picture 4"/>
          <p:cNvPicPr>
            <a:picLocks noChangeAspect="1"/>
          </p:cNvPicPr>
          <p:nvPr/>
        </p:nvPicPr>
        <p:blipFill rotWithShape="1">
          <a:blip r:embed="rId3"/>
          <a:srcRect l="38643" t="10736" r="38857" b="81747"/>
          <a:stretch/>
        </p:blipFill>
        <p:spPr>
          <a:xfrm>
            <a:off x="5059680" y="835571"/>
            <a:ext cx="2743200" cy="496388"/>
          </a:xfrm>
          <a:prstGeom prst="rect">
            <a:avLst/>
          </a:prstGeom>
        </p:spPr>
      </p:pic>
      <p:pic>
        <p:nvPicPr>
          <p:cNvPr id="6" name="Picture 5"/>
          <p:cNvPicPr>
            <a:picLocks noChangeAspect="1"/>
          </p:cNvPicPr>
          <p:nvPr/>
        </p:nvPicPr>
        <p:blipFill rotWithShape="1">
          <a:blip r:embed="rId4"/>
          <a:srcRect l="38571" t="10341" r="38786" b="81615"/>
          <a:stretch/>
        </p:blipFill>
        <p:spPr>
          <a:xfrm>
            <a:off x="7149736" y="159755"/>
            <a:ext cx="2760617" cy="531223"/>
          </a:xfrm>
          <a:prstGeom prst="rect">
            <a:avLst/>
          </a:prstGeom>
        </p:spPr>
      </p:pic>
      <p:cxnSp>
        <p:nvCxnSpPr>
          <p:cNvPr id="8" name="Straight Arrow Connector 7"/>
          <p:cNvCxnSpPr>
            <a:stCxn id="5" idx="2"/>
          </p:cNvCxnSpPr>
          <p:nvPr/>
        </p:nvCxnSpPr>
        <p:spPr>
          <a:xfrm>
            <a:off x="6431280" y="1331959"/>
            <a:ext cx="2878183" cy="85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p:cNvCxnSpPr>
          <p:nvPr/>
        </p:nvCxnSpPr>
        <p:spPr>
          <a:xfrm flipH="1">
            <a:off x="7149736" y="690978"/>
            <a:ext cx="1380309" cy="415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3639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3830095" cy="1400530"/>
          </a:xfrm>
        </p:spPr>
        <p:txBody>
          <a:bodyPr/>
          <a:lstStyle/>
          <a:p>
            <a:r>
              <a:rPr lang="en-GB" dirty="0" smtClean="0"/>
              <a:t>Counter View</a:t>
            </a:r>
            <a:endParaRPr lang="en-US" dirty="0"/>
          </a:p>
        </p:txBody>
      </p:sp>
      <p:sp>
        <p:nvSpPr>
          <p:cNvPr id="3" name="Content Placeholder 2"/>
          <p:cNvSpPr>
            <a:spLocks noGrp="1"/>
          </p:cNvSpPr>
          <p:nvPr>
            <p:ph idx="1"/>
          </p:nvPr>
        </p:nvSpPr>
        <p:spPr>
          <a:xfrm>
            <a:off x="646111" y="2052918"/>
            <a:ext cx="4038869" cy="4195481"/>
          </a:xfrm>
        </p:spPr>
        <p:txBody>
          <a:bodyPr/>
          <a:lstStyle/>
          <a:p>
            <a:r>
              <a:rPr lang="en-GB" dirty="0" smtClean="0"/>
              <a:t>Ability to save, print, and delete completed orders</a:t>
            </a:r>
          </a:p>
          <a:p>
            <a:r>
              <a:rPr lang="en-GB" dirty="0" smtClean="0"/>
              <a:t>Print displays preview and then another tab for printing as .pdf file</a:t>
            </a:r>
          </a:p>
          <a:p>
            <a:r>
              <a:rPr lang="en-US" dirty="0"/>
              <a:t>Dynamically </a:t>
            </a:r>
            <a:r>
              <a:rPr lang="en-US" dirty="0" smtClean="0"/>
              <a:t>updated</a:t>
            </a:r>
          </a:p>
          <a:p>
            <a:r>
              <a:rPr lang="en-GB" dirty="0" smtClean="0"/>
              <a:t>Confirmation messages</a:t>
            </a:r>
            <a:endParaRPr lang="en-US" dirty="0"/>
          </a:p>
        </p:txBody>
      </p:sp>
      <p:pic>
        <p:nvPicPr>
          <p:cNvPr id="4" name="Picture 3"/>
          <p:cNvPicPr>
            <a:picLocks noChangeAspect="1"/>
          </p:cNvPicPr>
          <p:nvPr/>
        </p:nvPicPr>
        <p:blipFill rotWithShape="1">
          <a:blip r:embed="rId3"/>
          <a:srcRect l="6214" t="19439" r="41072" b="13685"/>
          <a:stretch/>
        </p:blipFill>
        <p:spPr>
          <a:xfrm>
            <a:off x="5860870" y="2401887"/>
            <a:ext cx="6199422" cy="4260169"/>
          </a:xfrm>
          <a:prstGeom prst="rect">
            <a:avLst/>
          </a:prstGeom>
        </p:spPr>
      </p:pic>
      <p:pic>
        <p:nvPicPr>
          <p:cNvPr id="5" name="Picture 4"/>
          <p:cNvPicPr>
            <a:picLocks noChangeAspect="1"/>
          </p:cNvPicPr>
          <p:nvPr/>
        </p:nvPicPr>
        <p:blipFill rotWithShape="1">
          <a:blip r:embed="rId4"/>
          <a:srcRect l="19429" t="15616" r="54072" b="27681"/>
          <a:stretch/>
        </p:blipFill>
        <p:spPr>
          <a:xfrm>
            <a:off x="4684980" y="95794"/>
            <a:ext cx="2351780" cy="2725783"/>
          </a:xfrm>
          <a:prstGeom prst="rect">
            <a:avLst/>
          </a:prstGeom>
        </p:spPr>
      </p:pic>
      <p:cxnSp>
        <p:nvCxnSpPr>
          <p:cNvPr id="7" name="Straight Arrow Connector 6"/>
          <p:cNvCxnSpPr>
            <a:stCxn id="5" idx="2"/>
          </p:cNvCxnSpPr>
          <p:nvPr/>
        </p:nvCxnSpPr>
        <p:spPr>
          <a:xfrm>
            <a:off x="5860870" y="2821577"/>
            <a:ext cx="5175068" cy="1329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5"/>
          <a:srcRect l="38786" t="10472" r="38500" b="81352"/>
          <a:stretch/>
        </p:blipFill>
        <p:spPr>
          <a:xfrm>
            <a:off x="7245534" y="883017"/>
            <a:ext cx="2769326" cy="539931"/>
          </a:xfrm>
          <a:prstGeom prst="rect">
            <a:avLst/>
          </a:prstGeom>
        </p:spPr>
      </p:pic>
      <p:pic>
        <p:nvPicPr>
          <p:cNvPr id="10" name="Picture 9"/>
          <p:cNvPicPr>
            <a:picLocks noChangeAspect="1"/>
          </p:cNvPicPr>
          <p:nvPr/>
        </p:nvPicPr>
        <p:blipFill rotWithShape="1">
          <a:blip r:embed="rId6"/>
          <a:srcRect l="38572" t="10209" r="38643" b="81747"/>
          <a:stretch/>
        </p:blipFill>
        <p:spPr>
          <a:xfrm>
            <a:off x="9170128" y="1660321"/>
            <a:ext cx="2778034" cy="531222"/>
          </a:xfrm>
          <a:prstGeom prst="rect">
            <a:avLst/>
          </a:prstGeom>
        </p:spPr>
      </p:pic>
      <p:cxnSp>
        <p:nvCxnSpPr>
          <p:cNvPr id="12" name="Straight Arrow Connector 11"/>
          <p:cNvCxnSpPr>
            <a:stCxn id="10" idx="2"/>
          </p:cNvCxnSpPr>
          <p:nvPr/>
        </p:nvCxnSpPr>
        <p:spPr>
          <a:xfrm>
            <a:off x="10559145" y="2191543"/>
            <a:ext cx="953586" cy="1378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086027" y="1422948"/>
            <a:ext cx="2573264" cy="2147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34325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890</TotalTime>
  <Words>351</Words>
  <Application>Microsoft Office PowerPoint</Application>
  <PresentationFormat>Widescreen</PresentationFormat>
  <Paragraphs>65</Paragraphs>
  <Slides>13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Century Gothic</vt:lpstr>
      <vt:lpstr>Wingdings 3</vt:lpstr>
      <vt:lpstr>Ion</vt:lpstr>
      <vt:lpstr>Paperless Restaurant App</vt:lpstr>
      <vt:lpstr>Technologies Used</vt:lpstr>
      <vt:lpstr>Front-end Framework </vt:lpstr>
      <vt:lpstr>Back-end Framework </vt:lpstr>
      <vt:lpstr>Database Management System </vt:lpstr>
      <vt:lpstr>Login</vt:lpstr>
      <vt:lpstr>Waiter View</vt:lpstr>
      <vt:lpstr>Kitchen View</vt:lpstr>
      <vt:lpstr>Counter View</vt:lpstr>
      <vt:lpstr>Admin View</vt:lpstr>
      <vt:lpstr>Alternatives</vt:lpstr>
      <vt:lpstr>Extra</vt:lpstr>
      <vt:lpstr>Thank you for listening!  Any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Paperless Restaurant App</dc:title>
  <dc:creator>Home</dc:creator>
  <cp:lastModifiedBy>Home</cp:lastModifiedBy>
  <cp:revision>74</cp:revision>
  <dcterms:created xsi:type="dcterms:W3CDTF">2019-03-09T18:24:09Z</dcterms:created>
  <dcterms:modified xsi:type="dcterms:W3CDTF">2019-03-13T14:00:30Z</dcterms:modified>
</cp:coreProperties>
</file>